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0" r:id="rId9"/>
    <p:sldId id="281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6" r:id="rId18"/>
    <p:sldId id="277" r:id="rId19"/>
    <p:sldId id="278" r:id="rId20"/>
    <p:sldId id="279" r:id="rId2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25" d="100"/>
          <a:sy n="25" d="100"/>
        </p:scale>
        <p:origin x="2268" y="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3364BE4-6791-6CC6-CEA8-36F56F0AF7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C1A1CC-F756-7297-7B08-C5037E8851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6A2D8-110A-4E33-A0F8-8A63F741C8A8}" type="datetimeFigureOut">
              <a:rPr lang="ru-RU" smtClean="0"/>
              <a:t>03.06.2023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19422F-191C-AF7C-6AA0-337998E650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1BC38C-1398-FF89-6CB6-A91D52FE45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5D23B-8A08-48EA-889D-A382DA122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29934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27519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svg"/><Relationship Id="rId13" Type="http://schemas.openxmlformats.org/officeDocument/2006/relationships/image" Target="../media/image134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sv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svg"/><Relationship Id="rId4" Type="http://schemas.openxmlformats.org/officeDocument/2006/relationships/image" Target="../media/image125.svg"/><Relationship Id="rId9" Type="http://schemas.openxmlformats.org/officeDocument/2006/relationships/image" Target="../media/image130.png"/><Relationship Id="rId14" Type="http://schemas.openxmlformats.org/officeDocument/2006/relationships/image" Target="../media/image13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5" Type="http://schemas.openxmlformats.org/officeDocument/2006/relationships/image" Target="../media/image144.png"/><Relationship Id="rId4" Type="http://schemas.openxmlformats.org/officeDocument/2006/relationships/image" Target="../media/image14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26" Type="http://schemas.openxmlformats.org/officeDocument/2006/relationships/image" Target="../media/image86.svg"/><Relationship Id="rId3" Type="http://schemas.openxmlformats.org/officeDocument/2006/relationships/image" Target="../media/image63.png"/><Relationship Id="rId21" Type="http://schemas.openxmlformats.org/officeDocument/2006/relationships/image" Target="../media/image81.sv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svg"/><Relationship Id="rId23" Type="http://schemas.openxmlformats.org/officeDocument/2006/relationships/image" Target="../media/image83.svg"/><Relationship Id="rId28" Type="http://schemas.openxmlformats.org/officeDocument/2006/relationships/image" Target="../media/image88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81929" y="0"/>
            <a:ext cx="9206071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44000" y="0"/>
            <a:ext cx="8784208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2659487"/>
            <a:ext cx="6686458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Проектная работа 
по теме: разработка компьютерной игры</a:t>
            </a:r>
            <a:endParaRPr lang="en-US" sz="3200" dirty="0"/>
          </a:p>
        </p:txBody>
      </p:sp>
      <p:sp>
        <p:nvSpPr>
          <p:cNvPr id="6" name="Text 1"/>
          <p:cNvSpPr/>
          <p:nvPr/>
        </p:nvSpPr>
        <p:spPr>
          <a:xfrm>
            <a:off x="1504950" y="4619255"/>
            <a:ext cx="100584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Илья Муромец и 
Соловей-разбойник</a:t>
            </a:r>
            <a:endParaRPr lang="en-US" sz="4800" dirty="0"/>
          </a:p>
        </p:txBody>
      </p:sp>
      <p:sp>
        <p:nvSpPr>
          <p:cNvPr id="7" name="Text 2"/>
          <p:cNvSpPr/>
          <p:nvPr/>
        </p:nvSpPr>
        <p:spPr>
          <a:xfrm>
            <a:off x="1504950" y="6464724"/>
            <a:ext cx="61436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Проект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выполнен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студентами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  <a:p>
            <a:pPr marL="0" indent="0" algn="l">
              <a:lnSpc>
                <a:spcPts val="37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группы Б9121-09.03.03пикд</a:t>
            </a:r>
            <a:endParaRPr lang="en-US" sz="2400" dirty="0"/>
          </a:p>
        </p:txBody>
      </p:sp>
      <p:sp>
        <p:nvSpPr>
          <p:cNvPr id="8" name="Text 3"/>
          <p:cNvSpPr/>
          <p:nvPr/>
        </p:nvSpPr>
        <p:spPr>
          <a:xfrm>
            <a:off x="1504950" y="7660112"/>
            <a:ext cx="354330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Донской Юрий
Чурганов Никита
Бацуева Екатерина</a:t>
            </a:r>
            <a:endParaRPr lang="en-US" sz="2400" dirty="0"/>
          </a:p>
        </p:txBody>
      </p:sp>
      <p:pic>
        <p:nvPicPr>
          <p:cNvPr id="9" name="Рисунок 8" descr="Изображение выглядит как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C29A1C33-F23A-47D0-26C8-934C2EC53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878591"/>
            <a:ext cx="710216" cy="1178655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936A40E9-B397-7363-6CD4-2A49CD7E6BDC}"/>
              </a:ext>
            </a:extLst>
          </p:cNvPr>
          <p:cNvSpPr/>
          <p:nvPr/>
        </p:nvSpPr>
        <p:spPr>
          <a:xfrm>
            <a:off x="2612088" y="924157"/>
            <a:ext cx="6686458" cy="131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200" dirty="0">
                <a:latin typeface="Montserrat" pitchFamily="2" charset="-52"/>
              </a:rPr>
              <a:t>Дальневосточный федеральный университет</a:t>
            </a:r>
            <a:endParaRPr lang="en-US" sz="3200" dirty="0">
              <a:latin typeface="Montserrat" pitchFamily="2" charset="-5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190854">
            <a:off x="10008585" y="-1398381"/>
            <a:ext cx="9857833" cy="1113954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24000" y="6475344"/>
            <a:ext cx="66103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6553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Соловей-разбойник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24000" y="279082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враг Ильи Муромца, которого он должен победить в конце своего пути. 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ближнем бою атакует шашкой, на дальнем – свистом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71700" y="7589769"/>
            <a:ext cx="581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7589769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029450" y="7589769"/>
            <a:ext cx="3143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15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61105A41-D2B3-CC05-9DF6-4B06C226598C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52A9C2B-D4CB-C9B5-7C77-DEADBE005AE9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00252 0.05092 C -0.00287 0.06234 -0.00598 0.07315 -0.01138 0.08055 C -0.01711 0.08873 -0.02336 0.09197 -0.02978 0.09012 L -0.0585 0.0841 " pathEditMode="relative" rAng="30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0" y="61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204997">
            <a:off x="10091522" y="-1419005"/>
            <a:ext cx="9798909" cy="1107296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04950" y="6086475"/>
            <a:ext cx="42481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628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Тугарин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Злой богатырь, обитающий в пещере, находящейся в топях. Наносит удары в ближнем бою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33600" y="7200900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0100" y="7200900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  <p:sp>
        <p:nvSpPr>
          <p:cNvPr id="8" name="Text 17">
            <a:extLst>
              <a:ext uri="{FF2B5EF4-FFF2-40B4-BE49-F238E27FC236}">
                <a16:creationId xmlns:a16="http://schemas.microsoft.com/office/drawing/2014/main" id="{FEF45616-4D70-8FDB-7B02-A89EBE9CB1AA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11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826ED077-E602-E677-47F8-ECB4A05B9973}"/>
              </a:ext>
            </a:extLst>
          </p:cNvPr>
          <p:cNvSpPr/>
          <p:nvPr/>
        </p:nvSpPr>
        <p:spPr>
          <a:xfrm>
            <a:off x="1504950" y="52168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9.87654E-7 L 0.01051 0.05555 C 0.01268 0.0679 0.01181 0.08009 0.00816 0.08873 C 0.00391 0.0983 -0.00252 0.10247 -0.00981 0.10154 L -0.04288 0.09815 " pathEditMode="relative" rAng="228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" y="69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395990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53652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97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Змей Горыныч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Трехглавый змей, охраняющий границу между миром мертвых и живых. Атакует как в ближнем бою, так и в дальнем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52650" y="7510415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7510415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91350" y="7510415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45DBD218-0D23-A96C-C3A1-9BCC50AAF2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12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2C2EBA5-5377-8D1F-68F2-0FF1333A3DFD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108 L 0.01068 0.04291 C 0.01189 0.05494 0.01181 0.06482 0.0092 0.07578 C 0.00616 0.0875 0.00069 0.09553 -0.00451 0.09769 L -0.03203 0.11621 " pathEditMode="relative" rAng="15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67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555266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315575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305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Татары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Основные противники, с которыми придется сражаться во время прохождения. Они могут отличаться видом оружия, лучники и мечники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47900" y="7669691"/>
            <a:ext cx="428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7669691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81825" y="7669691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2F628660-CADF-DE98-22DB-C33AF97EB9F8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13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2E52BF0-B70F-4F1E-B1BE-D0C0E343B639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3 -0.00987 L 0.04002 0.04399 C 0.04141 0.05587 0.04002 0.06852 0.03568 0.07871 C 0.03082 0.08982 0.02457 0.09568 0.01815 0.09661 L -0.01293 0.10263 " pathEditMode="relative" rAng="222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5" y="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356487"/>
            <a:ext cx="42481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83343" y="-10288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695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Летучая мышь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Встречаются в топях, они быстро передвигаются, наносят небольшой урон, но они не передвигаются по одному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57425" y="7470912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7470912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8" name="Text 17">
            <a:extLst>
              <a:ext uri="{FF2B5EF4-FFF2-40B4-BE49-F238E27FC236}">
                <a16:creationId xmlns:a16="http://schemas.microsoft.com/office/drawing/2014/main" id="{1C058482-CDB2-278D-93AB-6695A8DD18B9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14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EB513CC-BC18-0F17-D0EF-23435821951F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66 -0.06527 L 0.03577 -0.02716 C 0.03863 -0.01836 0.03915 -0.01034 0.03681 -0.00432 C 0.0342 0.00185 0.03012 0.00463 0.02457 0.00324 L 0.00018 -0.00031 " pathEditMode="relative" rAng="204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6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4950" y="857250"/>
            <a:ext cx="2876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Локации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217170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171700" y="52101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Мурома 
до Чернигова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7235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592050" y="36099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381875" y="54387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 Тугарина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2592050" y="54387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 мост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217170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Два берега у Калинового моста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2582525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Калинового моста до Киев-града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37235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Поле с Соловьем-разбойником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504950" y="3257550"/>
            <a:ext cx="3905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</a:t>
            </a:r>
            <a:endParaRPr lang="en-US" sz="7500" dirty="0"/>
          </a:p>
        </p:txBody>
      </p:sp>
      <p:sp>
        <p:nvSpPr>
          <p:cNvPr id="13" name="Text 11"/>
          <p:cNvSpPr/>
          <p:nvPr/>
        </p:nvSpPr>
        <p:spPr>
          <a:xfrm>
            <a:off x="1504950" y="5086350"/>
            <a:ext cx="6667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4</a:t>
            </a:r>
            <a:endParaRPr lang="en-US" sz="7500" dirty="0"/>
          </a:p>
        </p:txBody>
      </p:sp>
      <p:sp>
        <p:nvSpPr>
          <p:cNvPr id="14" name="Text 12"/>
          <p:cNvSpPr/>
          <p:nvPr/>
        </p:nvSpPr>
        <p:spPr>
          <a:xfrm>
            <a:off x="1504950" y="7143750"/>
            <a:ext cx="6000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7</a:t>
            </a:r>
            <a:endParaRPr lang="en-US" sz="7500" dirty="0"/>
          </a:p>
        </p:txBody>
      </p:sp>
      <p:sp>
        <p:nvSpPr>
          <p:cNvPr id="15" name="Text 13"/>
          <p:cNvSpPr/>
          <p:nvPr/>
        </p:nvSpPr>
        <p:spPr>
          <a:xfrm>
            <a:off x="6715125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  <a:endParaRPr lang="en-US" sz="7500" dirty="0"/>
          </a:p>
        </p:txBody>
      </p:sp>
      <p:sp>
        <p:nvSpPr>
          <p:cNvPr id="16" name="Text 14"/>
          <p:cNvSpPr/>
          <p:nvPr/>
        </p:nvSpPr>
        <p:spPr>
          <a:xfrm>
            <a:off x="6715125" y="50863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</a:t>
            </a:r>
            <a:endParaRPr lang="en-US" sz="7500" dirty="0"/>
          </a:p>
        </p:txBody>
      </p:sp>
      <p:sp>
        <p:nvSpPr>
          <p:cNvPr id="17" name="Text 15"/>
          <p:cNvSpPr/>
          <p:nvPr/>
        </p:nvSpPr>
        <p:spPr>
          <a:xfrm>
            <a:off x="6715125" y="7143750"/>
            <a:ext cx="6477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</a:t>
            </a:r>
            <a:endParaRPr lang="en-US" sz="7500" dirty="0"/>
          </a:p>
        </p:txBody>
      </p:sp>
      <p:sp>
        <p:nvSpPr>
          <p:cNvPr id="18" name="Text 16"/>
          <p:cNvSpPr/>
          <p:nvPr/>
        </p:nvSpPr>
        <p:spPr>
          <a:xfrm>
            <a:off x="11925300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3</a:t>
            </a:r>
            <a:endParaRPr lang="en-US" sz="7500" dirty="0"/>
          </a:p>
        </p:txBody>
      </p:sp>
      <p:sp>
        <p:nvSpPr>
          <p:cNvPr id="19" name="Text 17"/>
          <p:cNvSpPr/>
          <p:nvPr/>
        </p:nvSpPr>
        <p:spPr>
          <a:xfrm>
            <a:off x="11925300" y="50863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20" name="Text 18"/>
          <p:cNvSpPr/>
          <p:nvPr/>
        </p:nvSpPr>
        <p:spPr>
          <a:xfrm>
            <a:off x="11925300" y="71437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9</a:t>
            </a:r>
            <a:endParaRPr lang="en-US" sz="75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1BC0FF15-CD4E-EA93-8161-579522E6DC17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3646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4.07407E-6 L 0.0296 4.0740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.0311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4.07407E-6 L 0.03012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1.85185E-6 L 0.03229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4.07407E-6 L 0.03307 4.07407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4.07407E-6 L 0.03255 4.07407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1">
            <a:extLst>
              <a:ext uri="{FF2B5EF4-FFF2-40B4-BE49-F238E27FC236}">
                <a16:creationId xmlns:a16="http://schemas.microsoft.com/office/drawing/2014/main" id="{742FF9BF-645E-E0ED-5E58-4BFF06C52224}"/>
              </a:ext>
            </a:extLst>
          </p:cNvPr>
          <p:cNvSpPr/>
          <p:nvPr/>
        </p:nvSpPr>
        <p:spPr>
          <a:xfrm>
            <a:off x="-2019300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Глоссарий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-2295525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Главное меню</a:t>
            </a:r>
            <a:endParaRPr lang="en-US" sz="2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24000" y="2724150"/>
            <a:ext cx="5266953" cy="52669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38975" y="2724150"/>
            <a:ext cx="5266953" cy="52669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239750" y="5953125"/>
            <a:ext cx="2771775" cy="203835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-933450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Пауза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-1276350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Кн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пки</a:t>
            </a:r>
            <a:endParaRPr lang="en-US" sz="2400" dirty="0"/>
          </a:p>
        </p:txBody>
      </p:sp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39750" y="2724150"/>
            <a:ext cx="2686050" cy="26670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4800" dirty="0"/>
          </a:p>
        </p:txBody>
      </p:sp>
      <p:sp>
        <p:nvSpPr>
          <p:cNvPr id="10" name="Text 17">
            <a:extLst>
              <a:ext uri="{FF2B5EF4-FFF2-40B4-BE49-F238E27FC236}">
                <a16:creationId xmlns:a16="http://schemas.microsoft.com/office/drawing/2014/main" id="{4C9C4206-E1E9-AFCB-14A0-58E889F9DD80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16</a:t>
            </a: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9FC61FF0-7228-1453-F384-96FD85216F5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254452" y="2724150"/>
            <a:ext cx="11021560" cy="5498592"/>
          </a:xfrm>
          <a:prstGeom prst="rect">
            <a:avLst/>
          </a:prstGeom>
        </p:spPr>
      </p:pic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87DC548F-6817-D661-06A0-102A1D10371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1970202" y="3895725"/>
            <a:ext cx="990600" cy="3162300"/>
          </a:xfrm>
          <a:prstGeom prst="rect">
            <a:avLst/>
          </a:prstGeom>
        </p:spPr>
      </p:pic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9850CF81-A871-F451-8F01-FA5E850832C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4503852" y="3895725"/>
            <a:ext cx="990600" cy="3162300"/>
          </a:xfrm>
          <a:prstGeom prst="rect">
            <a:avLst/>
          </a:prstGeom>
        </p:spPr>
      </p:pic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F3F4985B-7642-293F-319E-C588B2A173F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3237027" y="3895725"/>
            <a:ext cx="990600" cy="3162300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EB2D01F1-431F-347D-2C08-71DB7DD5FFF3}"/>
              </a:ext>
            </a:extLst>
          </p:cNvPr>
          <p:cNvGrpSpPr/>
          <p:nvPr/>
        </p:nvGrpSpPr>
        <p:grpSpPr>
          <a:xfrm>
            <a:off x="46425436" y="2724150"/>
            <a:ext cx="2686050" cy="6216651"/>
            <a:chOff x="46425436" y="2724150"/>
            <a:chExt cx="2686050" cy="6216651"/>
          </a:xfrm>
        </p:grpSpPr>
        <p:pic>
          <p:nvPicPr>
            <p:cNvPr id="16" name="Image 1" descr="preencoded.png">
              <a:extLst>
                <a:ext uri="{FF2B5EF4-FFF2-40B4-BE49-F238E27FC236}">
                  <a16:creationId xmlns:a16="http://schemas.microsoft.com/office/drawing/2014/main" id="{8C103991-BD41-CACB-5142-6F3A03007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46425436" y="2724150"/>
              <a:ext cx="2547938" cy="540011"/>
            </a:xfrm>
            <a:prstGeom prst="rect">
              <a:avLst/>
            </a:prstGeom>
          </p:spPr>
        </p:pic>
        <p:pic>
          <p:nvPicPr>
            <p:cNvPr id="17" name="Image 2" descr="preencoded.png">
              <a:extLst>
                <a:ext uri="{FF2B5EF4-FFF2-40B4-BE49-F238E27FC236}">
                  <a16:creationId xmlns:a16="http://schemas.microsoft.com/office/drawing/2014/main" id="{27F06F10-E099-D7A6-6758-7044EA88D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46425436" y="4272033"/>
              <a:ext cx="1023938" cy="1681092"/>
            </a:xfrm>
            <a:prstGeom prst="rect">
              <a:avLst/>
            </a:prstGeom>
          </p:spPr>
        </p:pic>
        <p:pic>
          <p:nvPicPr>
            <p:cNvPr id="18" name="Image 3" descr="preencoded.png">
              <a:extLst>
                <a:ext uri="{FF2B5EF4-FFF2-40B4-BE49-F238E27FC236}">
                  <a16:creationId xmlns:a16="http://schemas.microsoft.com/office/drawing/2014/main" id="{035512D3-10C8-B4EE-1CF2-7A96C8FB2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46425436" y="3511297"/>
              <a:ext cx="2488406" cy="450356"/>
            </a:xfrm>
            <a:prstGeom prst="rect">
              <a:avLst/>
            </a:prstGeom>
          </p:spPr>
        </p:pic>
        <p:pic>
          <p:nvPicPr>
            <p:cNvPr id="19" name="Image 4" descr="preencoded.png">
              <a:extLst>
                <a:ext uri="{FF2B5EF4-FFF2-40B4-BE49-F238E27FC236}">
                  <a16:creationId xmlns:a16="http://schemas.microsoft.com/office/drawing/2014/main" id="{4E3EFD71-BF61-CF5B-3B98-15C5562C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/>
            <a:stretch/>
          </p:blipFill>
          <p:spPr>
            <a:xfrm>
              <a:off x="46425436" y="6235701"/>
              <a:ext cx="2686050" cy="2705100"/>
            </a:xfrm>
            <a:prstGeom prst="rect">
              <a:avLst/>
            </a:prstGeom>
          </p:spPr>
        </p:pic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B3F9194-E26F-56CD-A066-637A8E232198}"/>
              </a:ext>
            </a:extLst>
          </p:cNvPr>
          <p:cNvGrpSpPr/>
          <p:nvPr/>
        </p:nvGrpSpPr>
        <p:grpSpPr>
          <a:xfrm>
            <a:off x="38614936" y="2724150"/>
            <a:ext cx="6480051" cy="6210300"/>
            <a:chOff x="38614936" y="2724150"/>
            <a:chExt cx="6480051" cy="6210300"/>
          </a:xfrm>
        </p:grpSpPr>
        <p:pic>
          <p:nvPicPr>
            <p:cNvPr id="15" name="Image 0" descr="preencoded.png">
              <a:extLst>
                <a:ext uri="{FF2B5EF4-FFF2-40B4-BE49-F238E27FC236}">
                  <a16:creationId xmlns:a16="http://schemas.microsoft.com/office/drawing/2014/main" id="{2CB7BABA-A995-C46A-70AF-0374DFD79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/>
            <a:stretch/>
          </p:blipFill>
          <p:spPr>
            <a:xfrm>
              <a:off x="38614936" y="2724150"/>
              <a:ext cx="6480051" cy="3834385"/>
            </a:xfrm>
            <a:prstGeom prst="rect">
              <a:avLst/>
            </a:prstGeom>
          </p:spPr>
        </p:pic>
        <p:pic>
          <p:nvPicPr>
            <p:cNvPr id="20" name="Image 5" descr="preencoded.png">
              <a:extLst>
                <a:ext uri="{FF2B5EF4-FFF2-40B4-BE49-F238E27FC236}">
                  <a16:creationId xmlns:a16="http://schemas.microsoft.com/office/drawing/2014/main" id="{B813F6C1-A872-1213-7136-3C290A6C4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/>
            <a:stretch/>
          </p:blipFill>
          <p:spPr>
            <a:xfrm>
              <a:off x="38614936" y="7848600"/>
              <a:ext cx="2762250" cy="1085850"/>
            </a:xfrm>
            <a:prstGeom prst="rect">
              <a:avLst/>
            </a:prstGeom>
          </p:spPr>
        </p:pic>
      </p:grpSp>
      <p:sp>
        <p:nvSpPr>
          <p:cNvPr id="22" name="Text 2">
            <a:extLst>
              <a:ext uri="{FF2B5EF4-FFF2-40B4-BE49-F238E27FC236}">
                <a16:creationId xmlns:a16="http://schemas.microsoft.com/office/drawing/2014/main" id="{1E755C43-7CAA-E012-0719-26F64EFCFFD4}"/>
              </a:ext>
            </a:extLst>
          </p:cNvPr>
          <p:cNvSpPr/>
          <p:nvPr/>
        </p:nvSpPr>
        <p:spPr>
          <a:xfrm>
            <a:off x="-2295525" y="8324469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Кнопки</a:t>
            </a:r>
            <a:endParaRPr lang="en-US" sz="2400" dirty="0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ACBD73F6-8669-5D85-9593-40091D34B259}"/>
              </a:ext>
            </a:extLst>
          </p:cNvPr>
          <p:cNvSpPr/>
          <p:nvPr/>
        </p:nvSpPr>
        <p:spPr>
          <a:xfrm>
            <a:off x="-2171700" y="749665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Инвентарь</a:t>
            </a:r>
            <a:endParaRPr lang="en-US" sz="2400" dirty="0"/>
          </a:p>
        </p:txBody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4DFC1B6C-C84B-3869-E499-AC032BAD8AC3}"/>
              </a:ext>
            </a:extLst>
          </p:cNvPr>
          <p:cNvSpPr/>
          <p:nvPr/>
        </p:nvSpPr>
        <p:spPr>
          <a:xfrm>
            <a:off x="18288000" y="5162550"/>
            <a:ext cx="35433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Используемая экипировка</a:t>
            </a:r>
            <a:endParaRPr lang="en-US" sz="2400" dirty="0"/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3BBB769E-67A5-5836-FD5B-EE8F81E659DF}"/>
              </a:ext>
            </a:extLst>
          </p:cNvPr>
          <p:cNvSpPr/>
          <p:nvPr/>
        </p:nvSpPr>
        <p:spPr>
          <a:xfrm>
            <a:off x="18297818" y="7943850"/>
            <a:ext cx="3543300" cy="876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Кнопки</a:t>
            </a:r>
            <a:endParaRPr lang="en-US" sz="24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2504C6C4-B6EF-74A4-74F7-C784C4F209F4}"/>
              </a:ext>
            </a:extLst>
          </p:cNvPr>
          <p:cNvSpPr/>
          <p:nvPr/>
        </p:nvSpPr>
        <p:spPr>
          <a:xfrm>
            <a:off x="-1562100" y="7972425"/>
            <a:ext cx="121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Ячейки</a:t>
            </a:r>
            <a:endParaRPr lang="en-US" sz="2400" dirty="0"/>
          </a:p>
        </p:txBody>
      </p:sp>
      <p:sp>
        <p:nvSpPr>
          <p:cNvPr id="29" name="Text 5">
            <a:extLst>
              <a:ext uri="{FF2B5EF4-FFF2-40B4-BE49-F238E27FC236}">
                <a16:creationId xmlns:a16="http://schemas.microsoft.com/office/drawing/2014/main" id="{E708A802-AC79-DEFE-70A7-09ED7C2A4E80}"/>
              </a:ext>
            </a:extLst>
          </p:cNvPr>
          <p:cNvSpPr/>
          <p:nvPr/>
        </p:nvSpPr>
        <p:spPr>
          <a:xfrm>
            <a:off x="18288000" y="3838575"/>
            <a:ext cx="3543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Шкала здоровья</a:t>
            </a:r>
            <a:endParaRPr lang="en-US" sz="2400" dirty="0"/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C193C381-E668-2643-42F1-DAC1DDDCBCCE}"/>
              </a:ext>
            </a:extLst>
          </p:cNvPr>
          <p:cNvSpPr/>
          <p:nvPr/>
        </p:nvSpPr>
        <p:spPr>
          <a:xfrm>
            <a:off x="18288000" y="2790825"/>
            <a:ext cx="35433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Активное задание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04 -1.48148E-6 L 0.13698 -1.48148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302 -1.48148E-6 L 0.51198 -1.48148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25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729 -1.48148E-6 L 0.79271 -1.48148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-0.40798 -3.33333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9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70469 -3.33333E-6 " pathEditMode="relative" rAng="0" ptsTypes="AA">
                                      <p:cBhvr>
                                        <p:cTn id="1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34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97405 -4.44444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707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-0.96589 2.22222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9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698 -1.48148E-6 L -0.25 -1.48148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198 -1.48148E-6 L -0.25 -1.48148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9271 -1.48148E-6 L -0.25 -1.48148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23457E-6 L -1.02395 1.23457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047 2.59259E-6 L -1.02109 2.59259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31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661 2.59259E-6 L -1.01953 2.59259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4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005 2.59259E-6 L -1.01172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8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19635 -1.48148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1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48148E-6 L 0.84844 -1.48148E-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396 2.83951E-6 L -1.72656 1.23457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729" y="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2109 2.59259E-6 L -1.94141 2.59259E-6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293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953 2.59259E-6 L -2.00417 2.59259E-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514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1172 2.46914E-6 L -2.08151 0.01389 " pathEditMode="relative" rAng="0" ptsTypes="AA">
                                      <p:cBhvr>
                                        <p:cTn id="4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85" y="35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35 -1.48148E-6 L -0.25 -1.48148E-6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40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844 -1.48148E-6 L -0.25 -1.48148E-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922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3.33333E-6 L -2.02899 0.03348 " pathEditMode="relative" rAng="0" ptsTypes="AA">
                                      <p:cBhvr>
                                        <p:cTn id="55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450" y="166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69136E-6 L -1.9651 0.0200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255" y="100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-0.25 -2.59259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4.44444E-6 L -0.25 -4.44444E-6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4.44444E-6 L -0.25 -4.44444E-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35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6 -4.81481E-6 L -0.25 -4.81481E-6 " pathEditMode="relative" rAng="0" ptsTypes="AA">
                                      <p:cBhvr>
                                        <p:cTn id="6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-2.22222E-6 L 0.33854 -2.22222E-6 " pathEditMode="relative" rAng="0" ptsTypes="AA">
                                      <p:cBhvr>
                                        <p:cTn id="6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27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3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5E-6 4.07407E-6 L 0.20105 -0.00201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52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8" grpId="0" animBg="1"/>
      <p:bldP spid="8" grpId="1" animBg="1"/>
      <p:bldP spid="7" grpId="0" animBg="1"/>
      <p:bldP spid="7" grpId="1" animBg="1"/>
      <p:bldP spid="9" grpId="0" animBg="1"/>
      <p:bldP spid="9" grpId="1" animBg="1"/>
      <p:bldP spid="22" grpId="0" animBg="1"/>
      <p:bldP spid="22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2543175"/>
            <a:ext cx="14182725" cy="2209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05275" y="5019675"/>
            <a:ext cx="14182725" cy="2209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7496175"/>
            <a:ext cx="14182725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901195" y="5743575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4000" y="8220075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24000" y="3267075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116124" y="2846091"/>
            <a:ext cx="2287712" cy="219870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885950" y="5362575"/>
            <a:ext cx="2287712" cy="219870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04950" y="857250"/>
            <a:ext cx="509755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Тестирование</a:t>
            </a:r>
            <a:endParaRPr lang="en-US" sz="4800" dirty="0"/>
          </a:p>
        </p:txBody>
      </p:sp>
      <p:sp>
        <p:nvSpPr>
          <p:cNvPr id="11" name="Text 1"/>
          <p:cNvSpPr/>
          <p:nvPr/>
        </p:nvSpPr>
        <p:spPr>
          <a:xfrm>
            <a:off x="2819400" y="3467100"/>
            <a:ext cx="3476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Ручное тестирование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12181311" y="5943600"/>
            <a:ext cx="6157337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Тестирование производительности</a:t>
            </a:r>
            <a:endParaRPr lang="en-US" sz="2400" dirty="0"/>
          </a:p>
        </p:txBody>
      </p:sp>
      <p:sp>
        <p:nvSpPr>
          <p:cNvPr id="13" name="Text 3"/>
          <p:cNvSpPr/>
          <p:nvPr/>
        </p:nvSpPr>
        <p:spPr>
          <a:xfrm>
            <a:off x="2876550" y="8420100"/>
            <a:ext cx="3314700" cy="40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Бета-тестирование</a:t>
            </a:r>
            <a:endParaRPr lang="en-US" sz="2400" dirty="0"/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A3F2CDDE-75F8-417D-B4C6-B1A3219846C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26372 -3.33333E-6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8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6624 -3.7037E-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1605E-6 L 0.24574 2.71605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83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0" y="4267200"/>
            <a:ext cx="2419350" cy="24193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4000" y="4267200"/>
            <a:ext cx="2419350" cy="2419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06000" y="4267200"/>
            <a:ext cx="2419350" cy="2419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58950" y="4267200"/>
            <a:ext cx="2419350" cy="24193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39052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Реализация</a:t>
            </a:r>
            <a:endParaRPr lang="en-US" sz="4800" dirty="0"/>
          </a:p>
        </p:txBody>
      </p:sp>
      <p:sp>
        <p:nvSpPr>
          <p:cNvPr id="7" name="Text 1"/>
          <p:cNvSpPr/>
          <p:nvPr/>
        </p:nvSpPr>
        <p:spPr>
          <a:xfrm>
            <a:off x="-1323975" y="7058025"/>
            <a:ext cx="12858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Aseprite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-1704975" y="3524250"/>
            <a:ext cx="1704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Анимация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-1295400" y="3524250"/>
            <a:ext cx="12954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Движок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-4143375" y="3524250"/>
            <a:ext cx="4143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Язык программирования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-1776413" y="3524250"/>
            <a:ext cx="18478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-1114425" y="6877050"/>
            <a:ext cx="11144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Gogot
Engine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-1462088" y="7058025"/>
            <a:ext cx="1400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GDScript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-1009650" y="7058025"/>
            <a:ext cx="10096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Figma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8B902494-5E8E-CD6F-03E1-839807B98A5C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19609 1.85185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41381 1.85185E-6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72109 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5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90338 1.85185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0.18672 3.33333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40912 3.7037E-7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4948 3.33333E-6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88437 3.33333E-6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199" y="2640106"/>
            <a:ext cx="15367602" cy="632389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00225" y="5676900"/>
            <a:ext cx="247650" cy="247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33725" y="6029325"/>
            <a:ext cx="247650" cy="2476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67175" y="2771775"/>
            <a:ext cx="247650" cy="2476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57825" y="4286250"/>
            <a:ext cx="247650" cy="2476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534275" y="2571750"/>
            <a:ext cx="247650" cy="2476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9375" y="8439150"/>
            <a:ext cx="247650" cy="247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29850" y="7915275"/>
            <a:ext cx="247650" cy="2476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15700" y="3629025"/>
            <a:ext cx="247650" cy="2476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230350" y="6572250"/>
            <a:ext cx="247650" cy="24765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504950" y="857250"/>
            <a:ext cx="6915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Процесс реализации</a:t>
            </a:r>
            <a:endParaRPr lang="en-US" sz="4800" dirty="0"/>
          </a:p>
        </p:txBody>
      </p:sp>
      <p:sp>
        <p:nvSpPr>
          <p:cNvPr id="13" name="Text 1"/>
          <p:cNvSpPr/>
          <p:nvPr/>
        </p:nvSpPr>
        <p:spPr>
          <a:xfrm>
            <a:off x="1504950" y="8010525"/>
            <a:ext cx="14859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Выбор движка</a:t>
            </a:r>
            <a:endParaRPr lang="en-US" sz="2100" dirty="0"/>
          </a:p>
        </p:txBody>
      </p:sp>
      <p:sp>
        <p:nvSpPr>
          <p:cNvPr id="14" name="Text 2"/>
          <p:cNvSpPr/>
          <p:nvPr/>
        </p:nvSpPr>
        <p:spPr>
          <a:xfrm>
            <a:off x="819150" y="4886325"/>
            <a:ext cx="22764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графики</a:t>
            </a:r>
            <a:endParaRPr lang="en-US" sz="2100" dirty="0"/>
          </a:p>
        </p:txBody>
      </p:sp>
      <p:sp>
        <p:nvSpPr>
          <p:cNvPr id="15" name="Text 3"/>
          <p:cNvSpPr/>
          <p:nvPr/>
        </p:nvSpPr>
        <p:spPr>
          <a:xfrm>
            <a:off x="2914650" y="6457950"/>
            <a:ext cx="24669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Разработка уровней</a:t>
            </a:r>
            <a:endParaRPr lang="en-US" sz="2100" dirty="0"/>
          </a:p>
        </p:txBody>
      </p:sp>
      <p:sp>
        <p:nvSpPr>
          <p:cNvPr id="16" name="Text 4"/>
          <p:cNvSpPr/>
          <p:nvPr/>
        </p:nvSpPr>
        <p:spPr>
          <a:xfrm>
            <a:off x="1704975" y="2552700"/>
            <a:ext cx="23526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главного героя</a:t>
            </a:r>
            <a:endParaRPr lang="en-US" sz="2100" dirty="0"/>
          </a:p>
        </p:txBody>
      </p:sp>
      <p:sp>
        <p:nvSpPr>
          <p:cNvPr id="17" name="Text 5"/>
          <p:cNvSpPr/>
          <p:nvPr/>
        </p:nvSpPr>
        <p:spPr>
          <a:xfrm>
            <a:off x="5029200" y="4743450"/>
            <a:ext cx="23907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противников</a:t>
            </a:r>
            <a:endParaRPr lang="en-US" sz="2100" dirty="0"/>
          </a:p>
        </p:txBody>
      </p:sp>
      <p:sp>
        <p:nvSpPr>
          <p:cNvPr id="18" name="Text 6"/>
          <p:cNvSpPr/>
          <p:nvPr/>
        </p:nvSpPr>
        <p:spPr>
          <a:xfrm>
            <a:off x="8134350" y="2190750"/>
            <a:ext cx="28765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сохранений</a:t>
            </a:r>
            <a:endParaRPr lang="en-US" sz="2100" dirty="0"/>
          </a:p>
        </p:txBody>
      </p:sp>
      <p:sp>
        <p:nvSpPr>
          <p:cNvPr id="19" name="Text 7"/>
          <p:cNvSpPr/>
          <p:nvPr/>
        </p:nvSpPr>
        <p:spPr>
          <a:xfrm>
            <a:off x="4476750" y="8201025"/>
            <a:ext cx="2905125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Написание и реализация диалогов</a:t>
            </a:r>
            <a:endParaRPr lang="en-US" sz="2100" dirty="0"/>
          </a:p>
        </p:txBody>
      </p:sp>
      <p:sp>
        <p:nvSpPr>
          <p:cNvPr id="20" name="Text 8"/>
          <p:cNvSpPr/>
          <p:nvPr/>
        </p:nvSpPr>
        <p:spPr>
          <a:xfrm>
            <a:off x="11363325" y="2809875"/>
            <a:ext cx="26384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Добавление звуковых эфектов</a:t>
            </a:r>
            <a:endParaRPr lang="en-US" sz="2100" dirty="0"/>
          </a:p>
        </p:txBody>
      </p:sp>
      <p:sp>
        <p:nvSpPr>
          <p:cNvPr id="21" name="Text 9"/>
          <p:cNvSpPr/>
          <p:nvPr/>
        </p:nvSpPr>
        <p:spPr>
          <a:xfrm>
            <a:off x="10620375" y="8210550"/>
            <a:ext cx="27622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связей между сценами</a:t>
            </a:r>
            <a:endParaRPr lang="en-US" sz="2100" dirty="0"/>
          </a:p>
        </p:txBody>
      </p:sp>
      <p:sp>
        <p:nvSpPr>
          <p:cNvPr id="22" name="Text 10"/>
          <p:cNvSpPr/>
          <p:nvPr/>
        </p:nvSpPr>
        <p:spPr>
          <a:xfrm>
            <a:off x="13649325" y="7038975"/>
            <a:ext cx="28289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заданий</a:t>
            </a:r>
            <a:endParaRPr lang="en-US" sz="2100" dirty="0"/>
          </a:p>
        </p:txBody>
      </p:sp>
      <p:sp>
        <p:nvSpPr>
          <p:cNvPr id="23" name="Text 11"/>
          <p:cNvSpPr/>
          <p:nvPr/>
        </p:nvSpPr>
        <p:spPr>
          <a:xfrm>
            <a:off x="15440025" y="2695575"/>
            <a:ext cx="20478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Тестирование</a:t>
            </a:r>
            <a:endParaRPr lang="en-US" sz="21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45872E0F-C68D-5B49-70F7-6C69CE8D73F1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5592691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596398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0"/>
            <a:ext cx="4446910" cy="10287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34175" y="2743200"/>
            <a:ext cx="4829175" cy="6648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689115" y="3053388"/>
            <a:ext cx="1155223" cy="11705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185267" y="2459168"/>
            <a:ext cx="539758" cy="44900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389752" y="5366177"/>
            <a:ext cx="1049773" cy="81394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615113" y="3422540"/>
            <a:ext cx="949328" cy="90350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905625" y="857250"/>
            <a:ext cx="10029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Индустрия компьютерных игр</a:t>
            </a:r>
            <a:endParaRPr lang="en-US" sz="4800" dirty="0"/>
          </a:p>
        </p:txBody>
      </p:sp>
      <p:sp>
        <p:nvSpPr>
          <p:cNvPr id="12" name="Text 1"/>
          <p:cNvSpPr/>
          <p:nvPr/>
        </p:nvSpPr>
        <p:spPr>
          <a:xfrm>
            <a:off x="14554200" y="3905250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14525625" y="2743200"/>
            <a:ext cx="9429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13</a:t>
            </a:r>
            <a:endParaRPr lang="en-US" sz="7500" dirty="0"/>
          </a:p>
        </p:txBody>
      </p:sp>
      <p:sp>
        <p:nvSpPr>
          <p:cNvPr id="14" name="Text 3"/>
          <p:cNvSpPr/>
          <p:nvPr/>
        </p:nvSpPr>
        <p:spPr>
          <a:xfrm>
            <a:off x="13230225" y="4581525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13 место в мире по объему рынка</a:t>
            </a:r>
            <a:endParaRPr lang="en-US" sz="2400" dirty="0"/>
          </a:p>
        </p:txBody>
      </p:sp>
      <p:sp>
        <p:nvSpPr>
          <p:cNvPr id="15" name="Text 4"/>
          <p:cNvSpPr/>
          <p:nvPr/>
        </p:nvSpPr>
        <p:spPr>
          <a:xfrm>
            <a:off x="14554200" y="7610475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4687550" y="6448425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17" name="Text 6"/>
          <p:cNvSpPr/>
          <p:nvPr/>
        </p:nvSpPr>
        <p:spPr>
          <a:xfrm>
            <a:off x="13230225" y="8286750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6 место в Европе по объему рынка</a:t>
            </a:r>
            <a:endParaRPr lang="en-US" sz="2400" dirty="0"/>
          </a:p>
        </p:txBody>
      </p:sp>
      <p:sp>
        <p:nvSpPr>
          <p:cNvPr id="18" name="Text 7"/>
          <p:cNvSpPr/>
          <p:nvPr/>
        </p:nvSpPr>
        <p:spPr>
          <a:xfrm>
            <a:off x="8820150" y="4142975"/>
            <a:ext cx="790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100%</a:t>
            </a:r>
            <a:endParaRPr lang="en-US" sz="2400" dirty="0"/>
          </a:p>
        </p:txBody>
      </p:sp>
      <p:sp>
        <p:nvSpPr>
          <p:cNvPr id="19" name="Text 8"/>
          <p:cNvSpPr/>
          <p:nvPr/>
        </p:nvSpPr>
        <p:spPr>
          <a:xfrm>
            <a:off x="8420100" y="4562076"/>
            <a:ext cx="16002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184.4 МЛРД $</a:t>
            </a:r>
            <a:endParaRPr lang="en-US" sz="1800" dirty="0"/>
          </a:p>
        </p:txBody>
      </p:sp>
      <p:sp>
        <p:nvSpPr>
          <p:cNvPr id="20" name="Text 9"/>
          <p:cNvSpPr/>
          <p:nvPr/>
        </p:nvSpPr>
        <p:spPr>
          <a:xfrm>
            <a:off x="6724650" y="6607420"/>
            <a:ext cx="48482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Общий объем 
по состоянию</a:t>
            </a:r>
            <a:endParaRPr lang="en-US" sz="2400" dirty="0"/>
          </a:p>
        </p:txBody>
      </p:sp>
      <p:sp>
        <p:nvSpPr>
          <p:cNvPr id="21" name="Text 10"/>
          <p:cNvSpPr/>
          <p:nvPr/>
        </p:nvSpPr>
        <p:spPr>
          <a:xfrm>
            <a:off x="8515350" y="7743825"/>
            <a:ext cx="2105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Мобильные игры</a:t>
            </a:r>
            <a:endParaRPr lang="en-US" sz="1800" dirty="0"/>
          </a:p>
        </p:txBody>
      </p:sp>
      <p:sp>
        <p:nvSpPr>
          <p:cNvPr id="22" name="Text 11"/>
          <p:cNvSpPr/>
          <p:nvPr/>
        </p:nvSpPr>
        <p:spPr>
          <a:xfrm>
            <a:off x="8515350" y="8201025"/>
            <a:ext cx="2514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Компьютерные игры</a:t>
            </a:r>
            <a:endParaRPr lang="en-US" sz="1800" dirty="0"/>
          </a:p>
        </p:txBody>
      </p:sp>
      <p:sp>
        <p:nvSpPr>
          <p:cNvPr id="23" name="Text 12"/>
          <p:cNvSpPr/>
          <p:nvPr/>
        </p:nvSpPr>
        <p:spPr>
          <a:xfrm>
            <a:off x="8515350" y="86582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Консольные игры</a:t>
            </a:r>
            <a:endParaRPr lang="en-US" sz="1800" dirty="0"/>
          </a:p>
        </p:txBody>
      </p:sp>
      <p:sp>
        <p:nvSpPr>
          <p:cNvPr id="24" name="Text 13"/>
          <p:cNvSpPr/>
          <p:nvPr/>
        </p:nvSpPr>
        <p:spPr>
          <a:xfrm>
            <a:off x="8515350" y="91154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Браузерные игры</a:t>
            </a:r>
            <a:endParaRPr lang="en-US" sz="1800" dirty="0"/>
          </a:p>
        </p:txBody>
      </p:sp>
      <p:sp>
        <p:nvSpPr>
          <p:cNvPr id="25" name="Text 14"/>
          <p:cNvSpPr/>
          <p:nvPr/>
        </p:nvSpPr>
        <p:spPr>
          <a:xfrm>
            <a:off x="6648450" y="3371850"/>
            <a:ext cx="647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50%</a:t>
            </a:r>
            <a:endParaRPr lang="en-US" sz="2400" dirty="0"/>
          </a:p>
        </p:txBody>
      </p:sp>
      <p:sp>
        <p:nvSpPr>
          <p:cNvPr id="26" name="Text 15"/>
          <p:cNvSpPr/>
          <p:nvPr/>
        </p:nvSpPr>
        <p:spPr>
          <a:xfrm>
            <a:off x="11191875" y="3105150"/>
            <a:ext cx="638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28%</a:t>
            </a:r>
            <a:endParaRPr lang="en-US" sz="2400" dirty="0"/>
          </a:p>
        </p:txBody>
      </p:sp>
      <p:sp>
        <p:nvSpPr>
          <p:cNvPr id="27" name="Text 16"/>
          <p:cNvSpPr/>
          <p:nvPr/>
        </p:nvSpPr>
        <p:spPr>
          <a:xfrm>
            <a:off x="9296400" y="2171700"/>
            <a:ext cx="390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sz="2400" dirty="0"/>
          </a:p>
        </p:txBody>
      </p:sp>
      <p:sp>
        <p:nvSpPr>
          <p:cNvPr id="28" name="Text 17"/>
          <p:cNvSpPr/>
          <p:nvPr/>
        </p:nvSpPr>
        <p:spPr>
          <a:xfrm>
            <a:off x="10868025" y="5476875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21%</a:t>
            </a:r>
            <a:endParaRPr lang="en-US" sz="2400" dirty="0"/>
          </a:p>
        </p:txBody>
      </p:sp>
      <p:sp>
        <p:nvSpPr>
          <p:cNvPr id="29" name="Text 17">
            <a:extLst>
              <a:ext uri="{FF2B5EF4-FFF2-40B4-BE49-F238E27FC236}">
                <a16:creationId xmlns:a16="http://schemas.microsoft.com/office/drawing/2014/main" id="{62B9EC38-7ADA-8B37-1A2D-5ABEFF4ECCAD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4950" y="857250"/>
            <a:ext cx="4038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Заключение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504950" y="28098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Выполнено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352675" y="3667125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способ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ов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и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особенност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ей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разработки игр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2286000" y="50577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Изучи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UX/UI в gamedev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2352675" y="588645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2D графики в пиксельной стилизации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2352675" y="727710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ация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ой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ы</a:t>
            </a:r>
          </a:p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godot engine</a:t>
            </a:r>
            <a:endParaRPr lang="en-US" sz="36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0C995FC7-7235-B94B-1890-F60B84C5086F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/>
          <p:nvPr/>
        </p:nvSpPr>
        <p:spPr>
          <a:xfrm>
            <a:off x="11677650" y="2910950"/>
            <a:ext cx="66103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Древнерусские мифология</a:t>
            </a:r>
            <a:endParaRPr lang="en-US" sz="3600" dirty="0"/>
          </a:p>
        </p:txBody>
      </p:sp>
      <p:sp>
        <p:nvSpPr>
          <p:cNvPr id="8" name="Text 2"/>
          <p:cNvSpPr/>
          <p:nvPr/>
        </p:nvSpPr>
        <p:spPr>
          <a:xfrm>
            <a:off x="11677650" y="3806300"/>
            <a:ext cx="4210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Былина об Илье Муромце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3099510" y="6817663"/>
            <a:ext cx="18954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2D игра</a:t>
            </a:r>
            <a:endParaRPr lang="en-US" sz="3600" dirty="0"/>
          </a:p>
        </p:txBody>
      </p:sp>
      <p:sp>
        <p:nvSpPr>
          <p:cNvPr id="10" name="Text 4"/>
          <p:cNvSpPr/>
          <p:nvPr/>
        </p:nvSpPr>
        <p:spPr>
          <a:xfrm>
            <a:off x="2127960" y="7770163"/>
            <a:ext cx="2867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Top-Down 2D RPG</a:t>
            </a:r>
            <a:endParaRPr lang="en-US" sz="2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790551">
            <a:off x="-3019289" y="2962274"/>
            <a:ext cx="9337086" cy="90582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0815812">
            <a:off x="-2845866" y="3331586"/>
            <a:ext cx="8701632" cy="888163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44512" y="211152"/>
            <a:ext cx="8399450" cy="83232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710670">
            <a:off x="13566135" y="365631"/>
            <a:ext cx="7406769" cy="7406769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6734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Предметная область</a:t>
            </a:r>
            <a:endParaRPr lang="en-US" sz="4800" dirty="0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F2332D1A-F305-2131-644C-A073AC08FD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80000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93827E-7 L -0.25 4.9382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71605E-6 L -0.25 2.7160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3.45679E-6 L 0.25 -3.4567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3.20988E-6 L 0.25 3.20988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5365" y="1964796"/>
            <a:ext cx="11244575" cy="78414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306670" y="4191000"/>
            <a:ext cx="251395" cy="25139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810500" y="8743950"/>
            <a:ext cx="114300" cy="114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458450" y="8162925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277725" y="7743825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20800" y="882015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05570" y="9134475"/>
            <a:ext cx="251394" cy="25139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934820" y="9677400"/>
            <a:ext cx="251394" cy="25139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573500" y="1685925"/>
            <a:ext cx="2857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621125" y="1914525"/>
            <a:ext cx="57150" cy="571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372100" y="8877300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764000" y="6819900"/>
            <a:ext cx="114300" cy="1143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504950" y="857250"/>
            <a:ext cx="50958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Описание игры</a:t>
            </a:r>
            <a:endParaRPr lang="en-US" sz="4800" dirty="0"/>
          </a:p>
        </p:txBody>
      </p:sp>
      <p:sp>
        <p:nvSpPr>
          <p:cNvPr id="15" name="Text 1"/>
          <p:cNvSpPr/>
          <p:nvPr/>
        </p:nvSpPr>
        <p:spPr>
          <a:xfrm>
            <a:off x="1504950" y="2886075"/>
            <a:ext cx="2457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Название игры</a:t>
            </a:r>
            <a:endParaRPr lang="en-US" sz="2400" dirty="0"/>
          </a:p>
        </p:txBody>
      </p:sp>
      <p:sp>
        <p:nvSpPr>
          <p:cNvPr id="16" name="Text 2"/>
          <p:cNvSpPr/>
          <p:nvPr/>
        </p:nvSpPr>
        <p:spPr>
          <a:xfrm>
            <a:off x="5381625" y="2886075"/>
            <a:ext cx="60007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 и Соловей-разбойник</a:t>
            </a:r>
            <a:endParaRPr lang="en-US" sz="2400" dirty="0"/>
          </a:p>
        </p:txBody>
      </p:sp>
      <p:sp>
        <p:nvSpPr>
          <p:cNvPr id="17" name="Text 3"/>
          <p:cNvSpPr/>
          <p:nvPr/>
        </p:nvSpPr>
        <p:spPr>
          <a:xfrm>
            <a:off x="1504950" y="3714750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Жанр игры</a:t>
            </a:r>
            <a:endParaRPr lang="en-US" sz="2400" dirty="0"/>
          </a:p>
        </p:txBody>
      </p:sp>
      <p:sp>
        <p:nvSpPr>
          <p:cNvPr id="18" name="Text 4"/>
          <p:cNvSpPr/>
          <p:nvPr/>
        </p:nvSpPr>
        <p:spPr>
          <a:xfrm>
            <a:off x="5372100" y="3714750"/>
            <a:ext cx="3381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RPG (Role Play Game)</a:t>
            </a:r>
            <a:endParaRPr lang="en-US" sz="2400" dirty="0"/>
          </a:p>
        </p:txBody>
      </p:sp>
      <p:sp>
        <p:nvSpPr>
          <p:cNvPr id="19" name="Text 5"/>
          <p:cNvSpPr/>
          <p:nvPr/>
        </p:nvSpPr>
        <p:spPr>
          <a:xfrm>
            <a:off x="1504950" y="4543425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Платформа</a:t>
            </a:r>
            <a:endParaRPr lang="en-US" sz="2400" dirty="0"/>
          </a:p>
        </p:txBody>
      </p:sp>
      <p:sp>
        <p:nvSpPr>
          <p:cNvPr id="20" name="Text 6"/>
          <p:cNvSpPr/>
          <p:nvPr/>
        </p:nvSpPr>
        <p:spPr>
          <a:xfrm>
            <a:off x="5372100" y="4543425"/>
            <a:ext cx="2066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ПК, Windows</a:t>
            </a:r>
            <a:endParaRPr lang="en-US" sz="2400" dirty="0"/>
          </a:p>
        </p:txBody>
      </p:sp>
      <p:sp>
        <p:nvSpPr>
          <p:cNvPr id="21" name="Text 7"/>
          <p:cNvSpPr/>
          <p:nvPr/>
        </p:nvSpPr>
        <p:spPr>
          <a:xfrm>
            <a:off x="1504950" y="5372100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Сюжет</a:t>
            </a:r>
            <a:endParaRPr lang="en-US" sz="2400" dirty="0"/>
          </a:p>
        </p:txBody>
      </p:sp>
      <p:sp>
        <p:nvSpPr>
          <p:cNvPr id="22" name="Text 8"/>
          <p:cNvSpPr/>
          <p:nvPr/>
        </p:nvSpPr>
        <p:spPr>
          <a:xfrm>
            <a:off x="5410200" y="5372100"/>
            <a:ext cx="10048875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снован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на былине 
“Илья Муромец и Соловей-разбойник” 
с некоторыми изменениями. Задача игрока одолеть противников на пути от Мурома до Киев-града и 
поговорить с князем Владимиром</a:t>
            </a:r>
            <a:endParaRPr lang="en-US" sz="2400" dirty="0"/>
          </a:p>
        </p:txBody>
      </p:sp>
      <p:sp>
        <p:nvSpPr>
          <p:cNvPr id="23" name="Text 9"/>
          <p:cNvSpPr/>
          <p:nvPr/>
        </p:nvSpPr>
        <p:spPr>
          <a:xfrm>
            <a:off x="5191125" y="9210675"/>
            <a:ext cx="58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7991475" y="9115425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0344150" y="8296275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11849100" y="7943850"/>
            <a:ext cx="752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
Тугарина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14354175" y="8982075"/>
            <a:ext cx="933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
мост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15849600" y="6934200"/>
            <a:ext cx="196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Поляна с 
Соловьем-Разбойником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15582900" y="4095750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Лагерь татар</a:t>
            </a:r>
            <a:endParaRPr lang="en-US" sz="1200" dirty="0"/>
          </a:p>
        </p:txBody>
      </p:sp>
      <p:sp>
        <p:nvSpPr>
          <p:cNvPr id="30" name="Text 16"/>
          <p:cNvSpPr/>
          <p:nvPr/>
        </p:nvSpPr>
        <p:spPr>
          <a:xfrm>
            <a:off x="16030575" y="1447800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Киев -град</a:t>
            </a:r>
            <a:endParaRPr lang="en-US" sz="1200" dirty="0"/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0D974F68-1BCD-1F31-7497-986CBCA5E8B6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34500" y="2933700"/>
            <a:ext cx="762000" cy="762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29337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24000" y="50292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334500" y="50292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334500" y="72390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4000" y="7239000"/>
            <a:ext cx="762000" cy="7620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505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Геймплей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288719" y="28575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 -
Илья Муромей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0096500" y="4953000"/>
            <a:ext cx="4133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Цель игрока добраться до Киев-града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2288719" y="49530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Между городами игрок будет встречать врагов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2288719" y="71628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Игрок получает опыт после победы над противником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0096500" y="6705600"/>
            <a:ext cx="48387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Шкала здоровья восстанавливается на 1 единицу каждые 5 секунд и с помощью припасов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0096500" y="2857500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Необходимо пройти 9 локаций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712EC63D-8BEB-AC0B-7296-251A99C6A76D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" decel="6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0592 -2.22222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07407E-6 L 0.0592 4.07407E-6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-7.40741E-7 L 0.0592 -7.40741E-7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2.22222E-6 L 0.05894 -2.22222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4.07407E-6 L 0.05947 4.07407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7.40741E-7 L 0.06146 -7.40741E-7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771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Персонажи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Соловей-
Разбойник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Тугарин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Змей 
Горыныч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Татары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Летучие мыши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B07D4490-FD6C-FD92-E0B4-F17DB124E15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20469 2.2222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34922 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48907 2.22222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63125 2.22222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77344 2.22222E-6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91563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8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90911 4.4444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6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7612 4.44444E-6 " pathEditMode="relative" rAng="0" ptsTypes="AA">
                                      <p:cBhvr>
                                        <p:cTn id="20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6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62682 4.44444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4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47995 4.4444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34036 4.44444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19349 4.44444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3895725"/>
            <a:ext cx="6610350" cy="2762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7124700"/>
            <a:ext cx="6124575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21157506">
            <a:off x="9459939" y="-597395"/>
            <a:ext cx="9772954" cy="1104363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857250"/>
            <a:ext cx="4819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Илья Муромец</a:t>
            </a:r>
            <a:endParaRPr lang="en-US" sz="4800" dirty="0"/>
          </a:p>
        </p:txBody>
      </p:sp>
      <p:sp>
        <p:nvSpPr>
          <p:cNvPr id="6" name="Text 1"/>
          <p:cNvSpPr/>
          <p:nvPr/>
        </p:nvSpPr>
        <p:spPr>
          <a:xfrm>
            <a:off x="1504950" y="2395538"/>
            <a:ext cx="61436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герой, русский богатырь, цель которого дойти до Киев-града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1504950" y="3895725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Начальные характеристики</a:t>
            </a:r>
            <a:endParaRPr lang="en-US" sz="2700" dirty="0"/>
          </a:p>
        </p:txBody>
      </p:sp>
      <p:sp>
        <p:nvSpPr>
          <p:cNvPr id="8" name="Text 3"/>
          <p:cNvSpPr/>
          <p:nvPr/>
        </p:nvSpPr>
        <p:spPr>
          <a:xfrm>
            <a:off x="2181225" y="5886450"/>
            <a:ext cx="552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100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648200" y="5886450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7067550" y="5886450"/>
            <a:ext cx="228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0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504950" y="71247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Повышение уровня</a:t>
            </a:r>
            <a:endParaRPr lang="en-US" sz="2700" dirty="0"/>
          </a:p>
        </p:txBody>
      </p:sp>
      <p:sp>
        <p:nvSpPr>
          <p:cNvPr id="12" name="Text 7"/>
          <p:cNvSpPr/>
          <p:nvPr/>
        </p:nvSpPr>
        <p:spPr>
          <a:xfrm>
            <a:off x="1504950" y="8001000"/>
            <a:ext cx="2800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Требуемый опыт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4514850" y="8001000"/>
            <a:ext cx="652236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234315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419100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  <p:sp>
        <p:nvSpPr>
          <p:cNvPr id="16" name="Text 17">
            <a:extLst>
              <a:ext uri="{FF2B5EF4-FFF2-40B4-BE49-F238E27FC236}">
                <a16:creationId xmlns:a16="http://schemas.microsoft.com/office/drawing/2014/main" id="{E6070446-2144-A091-3A81-3E8E8C9676DF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 -0.12176 L 0.05009 -0.07777 C 0.04853 -0.0645 0.04531 -0.05524 0.03993 -0.04336 C 0.03316 -0.03287 0.02813 -0.02747 0.02127 -0.02469 L -0.00772 -0.01327 " pathEditMode="relative" rAng="2640000" ptsTypes="AAAAA"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6" y="6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20538" y="2738437"/>
            <a:ext cx="1362075" cy="13620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19888" y="2738437"/>
            <a:ext cx="1362075" cy="13620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713" y="2738437"/>
            <a:ext cx="1362075" cy="13620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09713" y="5138737"/>
            <a:ext cx="1362075" cy="13620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19888" y="5138737"/>
            <a:ext cx="1362075" cy="13620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920538" y="5138737"/>
            <a:ext cx="1362075" cy="13620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09713" y="7281862"/>
            <a:ext cx="1362075" cy="13620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719888" y="7281862"/>
            <a:ext cx="1362075" cy="13620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920538" y="7281862"/>
            <a:ext cx="1362075" cy="1362075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1504950" y="857250"/>
            <a:ext cx="3981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Экипировка</a:t>
            </a:r>
            <a:endParaRPr lang="en-US" sz="4800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01D6CDB5-0BEF-0796-8C5D-B58EBADB043D}"/>
              </a:ext>
            </a:extLst>
          </p:cNvPr>
          <p:cNvGrpSpPr/>
          <p:nvPr/>
        </p:nvGrpSpPr>
        <p:grpSpPr>
          <a:xfrm>
            <a:off x="13292138" y="2857499"/>
            <a:ext cx="2514600" cy="1114425"/>
            <a:chOff x="13716000" y="3048000"/>
            <a:chExt cx="2514600" cy="1114425"/>
          </a:xfrm>
        </p:grpSpPr>
        <p:pic>
          <p:nvPicPr>
            <p:cNvPr id="3" name="Image 1" descr="preencoded.png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3725525" y="3048000"/>
              <a:ext cx="2495550" cy="1114425"/>
            </a:xfrm>
            <a:prstGeom prst="rect">
              <a:avLst/>
            </a:prstGeom>
          </p:spPr>
        </p:pic>
        <p:sp>
          <p:nvSpPr>
            <p:cNvPr id="21" name="Text 1"/>
            <p:cNvSpPr/>
            <p:nvPr/>
          </p:nvSpPr>
          <p:spPr>
            <a:xfrm>
              <a:off x="13716000" y="3048000"/>
              <a:ext cx="25146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Стальной шлем</a:t>
              </a:r>
              <a:endParaRPr lang="en-US" sz="2400" dirty="0"/>
            </a:p>
          </p:txBody>
        </p:sp>
        <p:sp>
          <p:nvSpPr>
            <p:cNvPr id="22" name="Text 2"/>
            <p:cNvSpPr/>
            <p:nvPr/>
          </p:nvSpPr>
          <p:spPr>
            <a:xfrm>
              <a:off x="14354175" y="36814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45D0B1B-9427-ECFE-96F3-5A3E98B96442}"/>
              </a:ext>
            </a:extLst>
          </p:cNvPr>
          <p:cNvGrpSpPr/>
          <p:nvPr/>
        </p:nvGrpSpPr>
        <p:grpSpPr>
          <a:xfrm>
            <a:off x="8081963" y="2676524"/>
            <a:ext cx="2114550" cy="1485900"/>
            <a:chOff x="8505825" y="2867025"/>
            <a:chExt cx="2114550" cy="1485900"/>
          </a:xfrm>
        </p:grpSpPr>
        <p:sp>
          <p:nvSpPr>
            <p:cNvPr id="23" name="Text 3"/>
            <p:cNvSpPr/>
            <p:nvPr/>
          </p:nvSpPr>
          <p:spPr>
            <a:xfrm>
              <a:off x="8505825" y="2867025"/>
              <a:ext cx="211455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Кольчужный 
капюшон</a:t>
              </a:r>
              <a:endParaRPr lang="en-US" sz="2400" dirty="0"/>
            </a:p>
          </p:txBody>
        </p:sp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524875" y="2867025"/>
              <a:ext cx="2095500" cy="1485900"/>
            </a:xfrm>
            <a:prstGeom prst="rect">
              <a:avLst/>
            </a:prstGeom>
          </p:spPr>
        </p:pic>
        <p:sp>
          <p:nvSpPr>
            <p:cNvPr id="24" name="Text 4"/>
            <p:cNvSpPr/>
            <p:nvPr/>
          </p:nvSpPr>
          <p:spPr>
            <a:xfrm>
              <a:off x="9153525" y="38719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D3D28F0-FDDC-D47E-5AC0-FD3C19FCD189}"/>
              </a:ext>
            </a:extLst>
          </p:cNvPr>
          <p:cNvGrpSpPr/>
          <p:nvPr/>
        </p:nvGrpSpPr>
        <p:grpSpPr>
          <a:xfrm>
            <a:off x="2881313" y="2857499"/>
            <a:ext cx="2686050" cy="1114425"/>
            <a:chOff x="3305175" y="3048000"/>
            <a:chExt cx="2686050" cy="1114425"/>
          </a:xfrm>
        </p:grpSpPr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314700" y="3048000"/>
              <a:ext cx="2667000" cy="1114425"/>
            </a:xfrm>
            <a:prstGeom prst="rect">
              <a:avLst/>
            </a:prstGeom>
          </p:spPr>
        </p:pic>
        <p:sp>
          <p:nvSpPr>
            <p:cNvPr id="25" name="Text 5"/>
            <p:cNvSpPr/>
            <p:nvPr/>
          </p:nvSpPr>
          <p:spPr>
            <a:xfrm>
              <a:off x="3305175" y="3048000"/>
              <a:ext cx="26860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 шлем</a:t>
              </a:r>
              <a:endParaRPr lang="en-US" sz="2400" dirty="0"/>
            </a:p>
          </p:txBody>
        </p:sp>
        <p:sp>
          <p:nvSpPr>
            <p:cNvPr id="26" name="Text 6"/>
            <p:cNvSpPr/>
            <p:nvPr/>
          </p:nvSpPr>
          <p:spPr>
            <a:xfrm>
              <a:off x="3943350" y="36814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A88D06C2-65EF-7EC4-F065-C8CD415DBF76}"/>
              </a:ext>
            </a:extLst>
          </p:cNvPr>
          <p:cNvGrpSpPr/>
          <p:nvPr/>
        </p:nvGrpSpPr>
        <p:grpSpPr>
          <a:xfrm>
            <a:off x="2881313" y="5076824"/>
            <a:ext cx="1714500" cy="1485900"/>
            <a:chOff x="3305175" y="5267325"/>
            <a:chExt cx="1714500" cy="1485900"/>
          </a:xfrm>
        </p:grpSpPr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3314700" y="5267325"/>
              <a:ext cx="1695450" cy="1485900"/>
            </a:xfrm>
            <a:prstGeom prst="rect">
              <a:avLst/>
            </a:prstGeom>
          </p:spPr>
        </p:pic>
        <p:sp>
          <p:nvSpPr>
            <p:cNvPr id="27" name="Text 7"/>
            <p:cNvSpPr/>
            <p:nvPr/>
          </p:nvSpPr>
          <p:spPr>
            <a:xfrm>
              <a:off x="3305175" y="5267325"/>
              <a:ext cx="171450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
нагрудник</a:t>
              </a:r>
              <a:endParaRPr lang="en-US" sz="2400" dirty="0"/>
            </a:p>
          </p:txBody>
        </p:sp>
        <p:sp>
          <p:nvSpPr>
            <p:cNvPr id="28" name="Text 8"/>
            <p:cNvSpPr/>
            <p:nvPr/>
          </p:nvSpPr>
          <p:spPr>
            <a:xfrm>
              <a:off x="3943350" y="62722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1F627696-E503-F779-BFD7-4B9E50B232FA}"/>
              </a:ext>
            </a:extLst>
          </p:cNvPr>
          <p:cNvGrpSpPr/>
          <p:nvPr/>
        </p:nvGrpSpPr>
        <p:grpSpPr>
          <a:xfrm>
            <a:off x="8091488" y="5257799"/>
            <a:ext cx="1457325" cy="1114425"/>
            <a:chOff x="8515350" y="5448300"/>
            <a:chExt cx="1457325" cy="1114425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8524875" y="5448300"/>
              <a:ext cx="1438275" cy="1114425"/>
            </a:xfrm>
            <a:prstGeom prst="rect">
              <a:avLst/>
            </a:prstGeom>
          </p:spPr>
        </p:pic>
        <p:sp>
          <p:nvSpPr>
            <p:cNvPr id="29" name="Text 9"/>
            <p:cNvSpPr/>
            <p:nvPr/>
          </p:nvSpPr>
          <p:spPr>
            <a:xfrm>
              <a:off x="8515350" y="5448300"/>
              <a:ext cx="14573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Кольчуга</a:t>
              </a:r>
              <a:endParaRPr lang="en-US" sz="2400" dirty="0"/>
            </a:p>
          </p:txBody>
        </p:sp>
        <p:sp>
          <p:nvSpPr>
            <p:cNvPr id="30" name="Text 10"/>
            <p:cNvSpPr/>
            <p:nvPr/>
          </p:nvSpPr>
          <p:spPr>
            <a:xfrm>
              <a:off x="9153525" y="60817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3CCDC10-6A08-F902-7785-D583CDCDCBBC}"/>
              </a:ext>
            </a:extLst>
          </p:cNvPr>
          <p:cNvGrpSpPr/>
          <p:nvPr/>
        </p:nvGrpSpPr>
        <p:grpSpPr>
          <a:xfrm>
            <a:off x="13282613" y="5257799"/>
            <a:ext cx="1495425" cy="1114425"/>
            <a:chOff x="13706475" y="5448300"/>
            <a:chExt cx="1495425" cy="1114425"/>
          </a:xfrm>
        </p:grpSpPr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3725525" y="5448300"/>
              <a:ext cx="1476375" cy="1114425"/>
            </a:xfrm>
            <a:prstGeom prst="rect">
              <a:avLst/>
            </a:prstGeom>
          </p:spPr>
        </p:pic>
        <p:sp>
          <p:nvSpPr>
            <p:cNvPr id="31" name="Text 11"/>
            <p:cNvSpPr/>
            <p:nvPr/>
          </p:nvSpPr>
          <p:spPr>
            <a:xfrm>
              <a:off x="13706475" y="5448300"/>
              <a:ext cx="14954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Латы</a:t>
              </a:r>
              <a:endParaRPr lang="en-US" sz="2400" dirty="0"/>
            </a:p>
          </p:txBody>
        </p:sp>
        <p:sp>
          <p:nvSpPr>
            <p:cNvPr id="32" name="Text 12"/>
            <p:cNvSpPr/>
            <p:nvPr/>
          </p:nvSpPr>
          <p:spPr>
            <a:xfrm>
              <a:off x="14354175" y="60817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9F0597-4747-B4F8-EFAE-A456170BE580}"/>
              </a:ext>
            </a:extLst>
          </p:cNvPr>
          <p:cNvGrpSpPr/>
          <p:nvPr/>
        </p:nvGrpSpPr>
        <p:grpSpPr>
          <a:xfrm>
            <a:off x="2871788" y="7400924"/>
            <a:ext cx="2222726" cy="1114425"/>
            <a:chOff x="3295650" y="7591425"/>
            <a:chExt cx="2222726" cy="1114425"/>
          </a:xfrm>
        </p:grpSpPr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3314700" y="7591425"/>
              <a:ext cx="1476375" cy="1114425"/>
            </a:xfrm>
            <a:prstGeom prst="rect">
              <a:avLst/>
            </a:prstGeom>
          </p:spPr>
        </p:pic>
        <p:sp>
          <p:nvSpPr>
            <p:cNvPr id="33" name="Text 13"/>
            <p:cNvSpPr/>
            <p:nvPr/>
          </p:nvSpPr>
          <p:spPr>
            <a:xfrm>
              <a:off x="3295650" y="7591425"/>
              <a:ext cx="2222726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ru-RU" sz="2400" dirty="0">
                  <a:solidFill>
                    <a:srgbClr val="272727"/>
                  </a:solidFill>
                  <a:latin typeface="Montserrat Regular" pitchFamily="34" charset="0"/>
                </a:rPr>
                <a:t>Простой меч</a:t>
              </a:r>
              <a:endParaRPr lang="en-US" sz="2400" dirty="0"/>
            </a:p>
          </p:txBody>
        </p:sp>
        <p:sp>
          <p:nvSpPr>
            <p:cNvPr id="34" name="Text 14"/>
            <p:cNvSpPr/>
            <p:nvPr/>
          </p:nvSpPr>
          <p:spPr>
            <a:xfrm>
              <a:off x="3943350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6B96C20-E6B2-4985-3DB8-4D21697671FB}"/>
              </a:ext>
            </a:extLst>
          </p:cNvPr>
          <p:cNvGrpSpPr/>
          <p:nvPr/>
        </p:nvGrpSpPr>
        <p:grpSpPr>
          <a:xfrm>
            <a:off x="8081963" y="7400924"/>
            <a:ext cx="2095500" cy="1114425"/>
            <a:chOff x="8505825" y="7591425"/>
            <a:chExt cx="2095500" cy="1114425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8524875" y="7591425"/>
              <a:ext cx="1476375" cy="1114425"/>
            </a:xfrm>
            <a:prstGeom prst="rect">
              <a:avLst/>
            </a:prstGeom>
          </p:spPr>
        </p:pic>
        <p:sp>
          <p:nvSpPr>
            <p:cNvPr id="35" name="Text 15"/>
            <p:cNvSpPr/>
            <p:nvPr/>
          </p:nvSpPr>
          <p:spPr>
            <a:xfrm>
              <a:off x="8505825" y="7591425"/>
              <a:ext cx="20955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ru-RU" sz="2400" dirty="0"/>
                <a:t>Железный меч</a:t>
              </a:r>
              <a:endParaRPr lang="en-US" sz="2400" dirty="0"/>
            </a:p>
          </p:txBody>
        </p:sp>
        <p:sp>
          <p:nvSpPr>
            <p:cNvPr id="36" name="Text 16"/>
            <p:cNvSpPr/>
            <p:nvPr/>
          </p:nvSpPr>
          <p:spPr>
            <a:xfrm>
              <a:off x="9153525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8CFA6D67-9B9D-475B-2937-EE63AE1AA9C3}"/>
              </a:ext>
            </a:extLst>
          </p:cNvPr>
          <p:cNvGrpSpPr/>
          <p:nvPr/>
        </p:nvGrpSpPr>
        <p:grpSpPr>
          <a:xfrm>
            <a:off x="13282613" y="7400924"/>
            <a:ext cx="2362200" cy="1114425"/>
            <a:chOff x="13706475" y="7591425"/>
            <a:chExt cx="2362200" cy="1114425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25525" y="7591425"/>
              <a:ext cx="2343150" cy="1114425"/>
            </a:xfrm>
            <a:prstGeom prst="rect">
              <a:avLst/>
            </a:prstGeom>
          </p:spPr>
        </p:pic>
        <p:sp>
          <p:nvSpPr>
            <p:cNvPr id="37" name="Text 17"/>
            <p:cNvSpPr/>
            <p:nvPr/>
          </p:nvSpPr>
          <p:spPr>
            <a:xfrm>
              <a:off x="13706475" y="7591425"/>
              <a:ext cx="23622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 err="1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Меч-клад</a:t>
              </a:r>
              <a:r>
                <a:rPr lang="ru-RU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е</a:t>
              </a:r>
              <a:r>
                <a:rPr lang="en-US" sz="2400" dirty="0" err="1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нец</a:t>
              </a:r>
              <a:endParaRPr lang="en-US" sz="2400" dirty="0"/>
            </a:p>
          </p:txBody>
        </p:sp>
        <p:sp>
          <p:nvSpPr>
            <p:cNvPr id="38" name="Text 18"/>
            <p:cNvSpPr/>
            <p:nvPr/>
          </p:nvSpPr>
          <p:spPr>
            <a:xfrm>
              <a:off x="14354175" y="8224837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sp>
        <p:nvSpPr>
          <p:cNvPr id="39" name="Text 17">
            <a:extLst>
              <a:ext uri="{FF2B5EF4-FFF2-40B4-BE49-F238E27FC236}">
                <a16:creationId xmlns:a16="http://schemas.microsoft.com/office/drawing/2014/main" id="{303C9F86-DFBB-EEEE-22FE-00EBD17590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3203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2.59259E-6 L 0.03038 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4.44444E-6 L 0.03386 -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-7.40741E-7 L 0.03437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2.22222E-6 L 0.03307 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343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86111E-6 -1.11111E-6 L 0.03307 -1.11111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1.11111E-6 L 0.03385 -1.11111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1.11111E-6 L 0.03533 -1.11111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9713" y="5472113"/>
            <a:ext cx="1362075" cy="13620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23907" y="5695950"/>
            <a:ext cx="1476375" cy="9239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19888" y="5472113"/>
            <a:ext cx="1362075" cy="13620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84344" y="5695950"/>
            <a:ext cx="1238250" cy="9239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920538" y="5472113"/>
            <a:ext cx="1362075" cy="13620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29813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Припасы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923907" y="5695950"/>
            <a:ext cx="14954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Пирожок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3543300" y="6234113"/>
            <a:ext cx="690563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20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8077200" y="5695950"/>
            <a:ext cx="1257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Молоко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8629650" y="6234113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3282613" y="5695950"/>
            <a:ext cx="1200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Яблоко</a:t>
            </a:r>
            <a:endParaRPr lang="en-US" sz="2400" dirty="0"/>
          </a:p>
        </p:txBody>
      </p:sp>
      <p:sp>
        <p:nvSpPr>
          <p:cNvPr id="15" name="Text 7"/>
          <p:cNvSpPr/>
          <p:nvPr/>
        </p:nvSpPr>
        <p:spPr>
          <a:xfrm>
            <a:off x="1504950" y="3381375"/>
            <a:ext cx="6524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Можно найти локациях и использовать для восстановления здоровья</a:t>
            </a:r>
            <a:endParaRPr lang="en-US" sz="24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94F0DB36-D537-E154-95B3-530351B35F9E}"/>
              </a:ext>
            </a:extLst>
          </p:cNvPr>
          <p:cNvSpPr/>
          <p:nvPr/>
        </p:nvSpPr>
        <p:spPr>
          <a:xfrm>
            <a:off x="8703469" y="6291262"/>
            <a:ext cx="631031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15</a:t>
            </a:r>
            <a:endParaRPr lang="en-US" sz="240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2B16AF3E-3134-7F9F-B199-EC838E7C7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82613" y="5695950"/>
            <a:ext cx="1238250" cy="923925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5EB50A22-8619-AA8F-30D0-EE44A257A09F}"/>
              </a:ext>
            </a:extLst>
          </p:cNvPr>
          <p:cNvSpPr/>
          <p:nvPr/>
        </p:nvSpPr>
        <p:spPr>
          <a:xfrm>
            <a:off x="13896975" y="6236494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endParaRPr lang="en-US" sz="2400" dirty="0"/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FC3A7E9E-28A5-E9C7-9741-2A1C220DD66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 -4.81481E-6 L -2.60209E-17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02604 7.40741E-7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02656 -1.11111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07407E-6 L 0.02552 -4.07407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2709 7.40741E-7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1389E-5 -1.11111E-6 L 0.02735 0.00016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3.7037E-7 L 0.02552 3.7037E-7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2527 7.40741E-7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71605E-6 L 0.02552 -2.7160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75E-5 -1.11111E-6 L 0.02734 0.0001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utoUpdateAnimBg="0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613</Words>
  <Application>Microsoft Office PowerPoint</Application>
  <PresentationFormat>Произвольный</PresentationFormat>
  <Paragraphs>230</Paragraphs>
  <Slides>20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Calibri</vt:lpstr>
      <vt:lpstr>Montserrat</vt:lpstr>
      <vt:lpstr>Montserrat Medium</vt:lpstr>
      <vt:lpstr>Montserrat Regular</vt:lpstr>
      <vt:lpstr>Montserrat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Чурганов Никита Сергеевич</cp:lastModifiedBy>
  <cp:revision>5</cp:revision>
  <dcterms:created xsi:type="dcterms:W3CDTF">2023-06-02T08:57:53Z</dcterms:created>
  <dcterms:modified xsi:type="dcterms:W3CDTF">2023-06-03T06:36:01Z</dcterms:modified>
</cp:coreProperties>
</file>